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57" r:id="rId4"/>
    <p:sldId id="278" r:id="rId5"/>
    <p:sldId id="272" r:id="rId6"/>
    <p:sldId id="300" r:id="rId7"/>
    <p:sldId id="301" r:id="rId8"/>
    <p:sldId id="297" r:id="rId9"/>
    <p:sldId id="273" r:id="rId10"/>
    <p:sldId id="282" r:id="rId11"/>
    <p:sldId id="299" r:id="rId12"/>
    <p:sldId id="302" r:id="rId13"/>
    <p:sldId id="304" r:id="rId14"/>
    <p:sldId id="305" r:id="rId15"/>
    <p:sldId id="279" r:id="rId16"/>
    <p:sldId id="306" r:id="rId17"/>
    <p:sldId id="323" r:id="rId18"/>
    <p:sldId id="309" r:id="rId19"/>
    <p:sldId id="319" r:id="rId20"/>
    <p:sldId id="312" r:id="rId21"/>
    <p:sldId id="308" r:id="rId22"/>
    <p:sldId id="325" r:id="rId23"/>
    <p:sldId id="324" r:id="rId24"/>
    <p:sldId id="311" r:id="rId25"/>
    <p:sldId id="321" r:id="rId26"/>
    <p:sldId id="326" r:id="rId27"/>
    <p:sldId id="314" r:id="rId28"/>
    <p:sldId id="315" r:id="rId29"/>
    <p:sldId id="317" r:id="rId30"/>
    <p:sldId id="316" r:id="rId31"/>
    <p:sldId id="31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0000"/>
    <a:srgbClr val="800000"/>
    <a:srgbClr val="E8DD48"/>
    <a:srgbClr val="73FC64"/>
    <a:srgbClr val="002200"/>
    <a:srgbClr val="003200"/>
    <a:srgbClr val="FFC000"/>
    <a:srgbClr val="E3F362"/>
    <a:srgbClr val="FC0303"/>
    <a:srgbClr val="334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5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4F6F3-8654-4B25-8B77-8C91227DC64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6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ssetstore.unity.com/packages/2d/environments/2d-dungeon-backgrounds-for-mobile-games-1319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9564" y="3929933"/>
            <a:ext cx="6528262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Concept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1695" y="5070768"/>
            <a:ext cx="9144000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462548" y="510247"/>
            <a:ext cx="3732415" cy="32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50940" y="1969983"/>
            <a:ext cx="7526212" cy="488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아직 힘이 많이 약한 수습 마녀는 우연히 어느 동굴을 발견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동굴은 사실 수많은 용들이 서식하는 던전이었고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가지고 있던 빗자루를 타고 빠져나가고자 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컨트롤이 미숙해 앞으로만 달려나가게 되었음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침입자인 마녀에게 용은 자신의 마력을 이용해 공격을 시전했고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별다른 </a:t>
            </a:r>
            <a:r>
              <a:rPr lang="ko-KR" altLang="en-US" sz="1400" b="1" dirty="0">
                <a:solidFill>
                  <a:schemeClr val="bg1"/>
                </a:solidFill>
              </a:rPr>
              <a:t>기술을 배우지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못했던 </a:t>
            </a:r>
            <a:r>
              <a:rPr lang="ko-KR" altLang="en-US" sz="1400" b="1" dirty="0">
                <a:solidFill>
                  <a:schemeClr val="bg1"/>
                </a:solidFill>
              </a:rPr>
              <a:t>수습 마녀가 적의 공격을 막기 위해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자신이 유일하게 배웠던 </a:t>
            </a:r>
            <a:r>
              <a:rPr lang="ko-KR" altLang="en-US" sz="1400" b="1" dirty="0">
                <a:solidFill>
                  <a:schemeClr val="bg1"/>
                </a:solidFill>
              </a:rPr>
              <a:t>스킬인 </a:t>
            </a:r>
            <a:r>
              <a:rPr lang="ko-KR" altLang="en-US" sz="1400" b="1" dirty="0" err="1">
                <a:solidFill>
                  <a:schemeClr val="bg1"/>
                </a:solidFill>
              </a:rPr>
              <a:t>방어막이자</a:t>
            </a:r>
            <a:r>
              <a:rPr lang="ko-KR" altLang="en-US" sz="1400" b="1" dirty="0">
                <a:solidFill>
                  <a:schemeClr val="bg1"/>
                </a:solidFill>
              </a:rPr>
              <a:t> 반사 스킬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>
                <a:solidFill>
                  <a:schemeClr val="bg1"/>
                </a:solidFill>
              </a:rPr>
              <a:t>리플렉션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</a:rPr>
              <a:t>을 통해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적에게 </a:t>
            </a:r>
            <a:r>
              <a:rPr lang="ko-KR" altLang="en-US" sz="1400" b="1" dirty="0">
                <a:solidFill>
                  <a:schemeClr val="bg1"/>
                </a:solidFill>
              </a:rPr>
              <a:t>피해를 입히고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 이를 이용해 던전 속으로 깊숙이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들어가지는 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던전에서 패배 이후에는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자신이 강해지기 위해 던전에 재도전 한다는 내용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413968" y="1322526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우연히 던전을 </a:t>
            </a:r>
            <a:r>
              <a:rPr lang="ko-KR" altLang="en-US" sz="2400" b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발견한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그런데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…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0" y="1392866"/>
            <a:ext cx="2248400" cy="2022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1" y="1392866"/>
            <a:ext cx="1478924" cy="2083355"/>
          </a:xfrm>
          <a:prstGeom prst="rect">
            <a:avLst/>
          </a:prstGeom>
        </p:spPr>
      </p:pic>
      <p:sp>
        <p:nvSpPr>
          <p:cNvPr id="7" name="순서도: 순차적 액세스 저장소 6"/>
          <p:cNvSpPr/>
          <p:nvPr/>
        </p:nvSpPr>
        <p:spPr>
          <a:xfrm flipH="1">
            <a:off x="1442312" y="1177221"/>
            <a:ext cx="631660" cy="633046"/>
          </a:xfrm>
          <a:prstGeom prst="flowChartMagneticTap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Picture 2" descr="screensh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3" y="4069447"/>
            <a:ext cx="3890681" cy="21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596">
            <a:off x="407440" y="4356084"/>
            <a:ext cx="1784290" cy="18437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8328" y="4516670"/>
            <a:ext cx="1820111" cy="1459893"/>
          </a:xfrm>
          <a:prstGeom prst="rect">
            <a:avLst/>
          </a:prstGeom>
          <a:effectLst>
            <a:glow rad="139700">
              <a:schemeClr val="accent1">
                <a:alpha val="69000"/>
              </a:schemeClr>
            </a:glow>
          </a:effectLst>
        </p:spPr>
      </p:pic>
      <p:sp>
        <p:nvSpPr>
          <p:cNvPr id="25" name="아래쪽 화살표 24"/>
          <p:cNvSpPr/>
          <p:nvPr/>
        </p:nvSpPr>
        <p:spPr>
          <a:xfrm>
            <a:off x="2072894" y="3325335"/>
            <a:ext cx="375434" cy="9727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275" y="4462578"/>
            <a:ext cx="128280" cy="128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61275" y="3938228"/>
            <a:ext cx="128280" cy="45442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420875" y="3053705"/>
            <a:ext cx="3206632" cy="385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smtClean="0">
                <a:solidFill>
                  <a:schemeClr val="bg1"/>
                </a:solidFill>
              </a:rPr>
              <a:t>던파 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500" b="1" dirty="0" err="1" smtClean="0">
                <a:solidFill>
                  <a:schemeClr val="bg1"/>
                </a:solidFill>
              </a:rPr>
              <a:t>시로코</a:t>
            </a:r>
            <a:r>
              <a:rPr lang="ko-KR" altLang="en-US" sz="1500" b="1" dirty="0" smtClean="0">
                <a:solidFill>
                  <a:schemeClr val="bg1"/>
                </a:solidFill>
              </a:rPr>
              <a:t> 던전 로딩 일러스트</a:t>
            </a:r>
            <a:endParaRPr lang="en-US" altLang="ko-KR" sz="1500" b="1" dirty="0" smtClean="0">
              <a:solidFill>
                <a:schemeClr val="bg1"/>
              </a:solidFill>
            </a:endParaRPr>
          </a:p>
        </p:txBody>
      </p:sp>
      <p:sp>
        <p:nvSpPr>
          <p:cNvPr id="10" name="내용 개체 틀 2">
            <a:hlinkClick r:id="rId2"/>
          </p:cNvPr>
          <p:cNvSpPr txBox="1">
            <a:spLocks/>
          </p:cNvSpPr>
          <p:nvPr/>
        </p:nvSpPr>
        <p:spPr>
          <a:xfrm>
            <a:off x="7872548" y="3046551"/>
            <a:ext cx="3208317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u="sng" err="1" smtClean="0">
                <a:solidFill>
                  <a:schemeClr val="accent1"/>
                </a:solidFill>
              </a:rPr>
              <a:t>에셋스토어</a:t>
            </a:r>
            <a:r>
              <a:rPr lang="ko-KR" altLang="en-US" sz="1800" b="1" u="sng" dirty="0" smtClean="0">
                <a:solidFill>
                  <a:schemeClr val="accent1"/>
                </a:solidFill>
              </a:rPr>
              <a:t> 던전 </a:t>
            </a:r>
            <a:r>
              <a:rPr lang="ko-KR" altLang="en-US" sz="1800" b="1" u="sng" dirty="0" err="1" smtClean="0">
                <a:solidFill>
                  <a:schemeClr val="accent1"/>
                </a:solidFill>
              </a:rPr>
              <a:t>에셋</a:t>
            </a:r>
            <a:endParaRPr lang="en-US" altLang="ko-KR" sz="1800" b="1" u="sng" dirty="0" smtClean="0">
              <a:solidFill>
                <a:schemeClr val="accent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강한 적을 상대하게 될 것이라는 약간 어두운 분위기를 드러냄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깊은 던전을 들어가는 느낌을 풍김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바닥은 어두운 색의 돌 길 형식으로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옆면의 경우 횃불 또는 등과 등 불에 의해 약간 밝은 기둥이 형성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어두운 분위기를 내뿜는 던전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50221" y="5824905"/>
            <a:ext cx="2853035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인 게임 배경 예시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17410" name="Picture 2" descr="screensho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548" y="1162011"/>
            <a:ext cx="3208317" cy="180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875" y="1162074"/>
            <a:ext cx="3206632" cy="18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98" y="1162011"/>
            <a:ext cx="2603882" cy="46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565127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덤벙거릴 것 같고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어딘가 미숙해 보이는 수습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수습 마녀의 설정 상 교복 느낌의 단정한 복장을 입고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덤벙대는 성격을 대변하기 위한 가방에서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삐져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나온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포션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또는 종이 뭉치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아직 수습 기간인 어린 마녀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9" name="Picture 4" descr="마녀 엘리의 견습 생활, 「숲속의 작은 마녀」 | 텀블벅 - 크리에이터를 위한 크라우드펀딩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608" y="1111023"/>
            <a:ext cx="2903995" cy="21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8363356" y="3317804"/>
            <a:ext cx="3016498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예시 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숲 속의 작은 마녀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6" y="982313"/>
            <a:ext cx="3737550" cy="52650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05" y="950955"/>
            <a:ext cx="2839415" cy="2934062"/>
          </a:xfrm>
          <a:prstGeom prst="rect">
            <a:avLst/>
          </a:prstGeom>
        </p:spPr>
      </p:pic>
      <p:sp>
        <p:nvSpPr>
          <p:cNvPr id="26" name="내용 개체 틀 2"/>
          <p:cNvSpPr txBox="1">
            <a:spLocks/>
          </p:cNvSpPr>
          <p:nvPr/>
        </p:nvSpPr>
        <p:spPr>
          <a:xfrm>
            <a:off x="190919" y="6247384"/>
            <a:ext cx="4177356" cy="607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예시 캐릭터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주인공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수습 마녀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맞이하는 드래곤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자체가 가볍게 할 수 있게 디자인할 게임이기에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화면의 가장 중앙을 차지하게 될 적의 경우 조금 귀여운 편이 좋을 것이라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처럼 배경은 좀 어두워도 귀여운 적이 등장하면 좋다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귀엽지만 적대감을 표출하는 용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2530" name="Picture 2" descr="베이비 드래곤(클래시 오브 클랜) (r37 판) - 나무위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862" y="1143032"/>
            <a:ext cx="2265837" cy="226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하이브로, 신작 '드래곤빌리지 아레나' 사전 예약 시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" y="1143032"/>
            <a:ext cx="4009196" cy="225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/>
          <p:cNvSpPr txBox="1">
            <a:spLocks/>
          </p:cNvSpPr>
          <p:nvPr/>
        </p:nvSpPr>
        <p:spPr>
          <a:xfrm>
            <a:off x="959009" y="3416204"/>
            <a:ext cx="3016498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예시 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빌리지 아레나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981649" y="3416204"/>
            <a:ext cx="3016498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예시 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클래시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오브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클랜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99" y="1143032"/>
            <a:ext cx="1985647" cy="2054118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8190373" y="3398205"/>
            <a:ext cx="3016498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예시 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62660" y="6188433"/>
            <a:ext cx="3595667" cy="669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예시 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배경 분위기는 어둡지만 캐릭터는 귀여움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3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4002196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주인공의 앞 길을 막을 평범한 돌 장애물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굴러 내려오며 주인공의 진로를 방해할 예정이라 동그란 돌의 형상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드래곤의 경우 파이어 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가시성이 좋은 공격으로 선정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추후 번개 공격이나 얼음 공격 등 다양하게 추가 가능함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평범한 돌 장애물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and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드래곤의 공격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장애물 외 기타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1416256" y="3184761"/>
            <a:ext cx="1729921" cy="669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장애물 예시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55" y="1362372"/>
            <a:ext cx="1729921" cy="1746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36918" y="980003"/>
            <a:ext cx="1740059" cy="2504798"/>
          </a:xfrm>
          <a:prstGeom prst="rect">
            <a:avLst/>
          </a:prstGeom>
        </p:spPr>
      </p:pic>
      <p:sp>
        <p:nvSpPr>
          <p:cNvPr id="19" name="내용 개체 틀 2"/>
          <p:cNvSpPr txBox="1">
            <a:spLocks/>
          </p:cNvSpPr>
          <p:nvPr/>
        </p:nvSpPr>
        <p:spPr>
          <a:xfrm>
            <a:off x="4454548" y="3184761"/>
            <a:ext cx="2504799" cy="62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 공격 예시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23554" name="Picture 2" descr="노란색 번개 PNG 사진 | PNG M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4913">
            <a:off x="9141288" y="1400596"/>
            <a:ext cx="757657" cy="180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8267718" y="3157225"/>
            <a:ext cx="2504799" cy="62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 공격 예시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368">
            <a:off x="1372456" y="3955250"/>
            <a:ext cx="1795484" cy="2024061"/>
          </a:xfrm>
          <a:prstGeom prst="rect">
            <a:avLst/>
          </a:prstGeom>
        </p:spPr>
      </p:pic>
      <p:sp>
        <p:nvSpPr>
          <p:cNvPr id="24" name="내용 개체 틀 2"/>
          <p:cNvSpPr txBox="1">
            <a:spLocks/>
          </p:cNvSpPr>
          <p:nvPr/>
        </p:nvSpPr>
        <p:spPr>
          <a:xfrm>
            <a:off x="1028815" y="6052536"/>
            <a:ext cx="2504799" cy="62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 공격 예시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25" name="Picture 2" descr="노란색 번개 PNG 사진 | PNG M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4913">
            <a:off x="9655428" y="1096456"/>
            <a:ext cx="757657" cy="180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809407" y="3027599"/>
            <a:ext cx="227887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08770" y="1873391"/>
            <a:ext cx="3883230" cy="342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조작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전투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육성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업그레이드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122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ko-KR" sz="1400" b="1" dirty="0" smtClean="0">
                <a:solidFill>
                  <a:schemeClr val="bg1"/>
                </a:solidFill>
              </a:rPr>
              <a:t>PC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방향키를 이용해 캐릭터를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좌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중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우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방향으로 이동 가능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모바일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슬라이드로 이동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버튼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추가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캐릭터는 고정된 속도로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우고정된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위치로 이동</a:t>
            </a:r>
            <a:r>
              <a:rPr lang="ko-KR" altLang="en-US" sz="1400" b="1" dirty="0">
                <a:solidFill>
                  <a:schemeClr val="bg1"/>
                </a:solidFill>
              </a:rPr>
              <a:t>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3830181"/>
            <a:ext cx="6014941" cy="296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ko-KR" sz="1400" b="1" dirty="0" smtClean="0">
                <a:solidFill>
                  <a:schemeClr val="bg1"/>
                </a:solidFill>
              </a:rPr>
              <a:t>PC : Space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키를 눌러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쉴드를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킬 수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모바일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회 터치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버튼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추가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스킬 사용 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매우 짧은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시간동안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스킬을 방어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패링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스킬 변경 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추가 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– PC : A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키를 눌러 공격에 따른 스킬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모바일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캐릭터를 위로 슬라이드 시 스킬 변경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스킬 변경 기능은 불에 따른 불 방어막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번개 방어막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얼음 보호막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식으로 변경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3191795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360321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조작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338790" y="5187623"/>
            <a:ext cx="470734" cy="470734"/>
          </a:xfrm>
          <a:prstGeom prst="ellipse">
            <a:avLst/>
          </a:prstGeom>
          <a:solidFill>
            <a:srgbClr val="E8DD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24138" y="5187623"/>
            <a:ext cx="470734" cy="470734"/>
          </a:xfrm>
          <a:prstGeom prst="ellipse">
            <a:avLst/>
          </a:prstGeom>
          <a:solidFill>
            <a:srgbClr val="E8DD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중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99989" y="5187623"/>
            <a:ext cx="470734" cy="470734"/>
          </a:xfrm>
          <a:prstGeom prst="ellipse">
            <a:avLst/>
          </a:prstGeom>
          <a:solidFill>
            <a:srgbClr val="E8DD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왼쪽 화살표 4"/>
          <p:cNvSpPr/>
          <p:nvPr/>
        </p:nvSpPr>
        <p:spPr>
          <a:xfrm>
            <a:off x="1877330" y="5305306"/>
            <a:ext cx="515389" cy="23536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 rot="10800000">
            <a:off x="2921675" y="5305305"/>
            <a:ext cx="515389" cy="23536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3655874"/>
            <a:ext cx="6846304" cy="3033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중 회피해야 하는 장애물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파괴 및 방어 불가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보스 몬스터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가하는 공격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일정 주기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장소에 떨어짐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적의 공격을 튕겨낼 때 사용하는 보호막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유지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시간동안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적의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공격이 닿으면 공격을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튕겨냄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67068" y="422401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7937" y="391944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7936" y="4710995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935" y="5502542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7068" y="501166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67068" y="579931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2949203" y="4030711"/>
            <a:ext cx="1142120" cy="1148118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5907" y="468314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2116858" y="3396588"/>
            <a:ext cx="983789" cy="1009157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87688" y="399745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2086495" y="4846319"/>
            <a:ext cx="1113905" cy="1088967"/>
          </a:xfrm>
          <a:prstGeom prst="donut">
            <a:avLst>
              <a:gd name="adj" fmla="val 7048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6390" y="548639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4350940" y="1969983"/>
            <a:ext cx="6314289" cy="122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직접적인 공격 능력이 전무함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오로지 방어막으로 적의 공격을 튕겨내서 전투를 진행해야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방어막은 각 공격 별로 존재하며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공격에 맞는 방어막을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펼쳐야함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패링을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이용한 전투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471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장애물과 적의 공격은 스테이지가 진행됨에 따라 다가오는 속도가 점점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빨라짐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 이동속도는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스테이지를 돌파할 때마다 추가 보정 값을 받음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적의 이동속도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증가량에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따라 배경 또한 이동속도가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빨라짐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적의 이동속도는 최대 속도가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존재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이는 차후 개발 과정에서 맞춰나갈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이동 속도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62496"/>
              </p:ext>
            </p:extLst>
          </p:nvPr>
        </p:nvGraphicFramePr>
        <p:xfrm>
          <a:off x="562087" y="3223005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적 이동속도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 적 이동속도</a:t>
                      </a:r>
                      <a:r>
                        <a:rPr lang="en-US" altLang="ko-KR" sz="1600" b="1" baseline="0" dirty="0" smtClean="0"/>
                        <a:t> + </a:t>
                      </a:r>
                      <a:r>
                        <a:rPr lang="ko-KR" altLang="en-US" sz="1600" b="1" baseline="0" dirty="0" smtClean="0"/>
                        <a:t>적 이동속도 </a:t>
                      </a:r>
                      <a:r>
                        <a:rPr lang="ko-KR" altLang="en-US" sz="1600" b="1" baseline="0" dirty="0" smtClean="0"/>
                        <a:t>보정 </a:t>
                      </a:r>
                      <a:r>
                        <a:rPr lang="ko-KR" altLang="en-US" sz="1600" b="1" baseline="0" dirty="0" smtClean="0"/>
                        <a:t>값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280821"/>
              </p:ext>
            </p:extLst>
          </p:nvPr>
        </p:nvGraphicFramePr>
        <p:xfrm>
          <a:off x="562087" y="5066492"/>
          <a:ext cx="1118443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적 이동속도 보정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값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적 이동속도 </a:t>
                      </a:r>
                      <a:r>
                        <a:rPr lang="ko-KR" altLang="en-US" sz="1600" b="1" dirty="0" smtClean="0"/>
                        <a:t>보정 값 </a:t>
                      </a:r>
                      <a:r>
                        <a:rPr lang="en-US" altLang="ko-KR" sz="1600" b="1" dirty="0" smtClean="0"/>
                        <a:t>Default)+ </a:t>
                      </a:r>
                      <a:r>
                        <a:rPr lang="en-US" altLang="ko-KR" sz="1600" b="1" dirty="0" smtClean="0"/>
                        <a:t>((</a:t>
                      </a:r>
                      <a:r>
                        <a:rPr lang="ko-KR" altLang="en-US" sz="1600" b="1" dirty="0" smtClean="0"/>
                        <a:t>스테이지 값</a:t>
                      </a:r>
                      <a:r>
                        <a:rPr lang="en-US" altLang="ko-KR" sz="1600" b="1" dirty="0" smtClean="0"/>
                        <a:t>– 1)/ 5) </a:t>
                      </a:r>
                      <a:r>
                        <a:rPr lang="en-US" altLang="ko-KR" sz="1600" b="1" dirty="0" smtClean="0"/>
                        <a:t>* </a:t>
                      </a:r>
                      <a:r>
                        <a:rPr lang="ko-KR" altLang="en-US" sz="1600" b="1" dirty="0" smtClean="0"/>
                        <a:t>적 이동속도 </a:t>
                      </a:r>
                      <a:r>
                        <a:rPr lang="ko-KR" altLang="en-US" sz="1600" b="1" dirty="0" smtClean="0"/>
                        <a:t>보정 값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03558"/>
              </p:ext>
            </p:extLst>
          </p:nvPr>
        </p:nvGraphicFramePr>
        <p:xfrm>
          <a:off x="562086" y="4156993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적 기본 이동속도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적 기본 이동속도 </a:t>
                      </a:r>
                      <a:r>
                        <a:rPr lang="en-US" altLang="ko-KR" sz="1600" b="1" dirty="0" smtClean="0"/>
                        <a:t>Default)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en-US" altLang="ko-KR" sz="1600" b="1" dirty="0" smtClean="0"/>
                        <a:t>((</a:t>
                      </a:r>
                      <a:r>
                        <a:rPr lang="ko-KR" altLang="en-US" sz="1600" b="1" dirty="0" smtClean="0"/>
                        <a:t>스테이지 </a:t>
                      </a:r>
                      <a:r>
                        <a:rPr lang="ko-KR" altLang="en-US" sz="1600" b="1" dirty="0" smtClean="0"/>
                        <a:t>값</a:t>
                      </a:r>
                      <a:r>
                        <a:rPr lang="en-US" altLang="ko-KR" sz="1600" b="1" dirty="0" smtClean="0"/>
                        <a:t>–1) </a:t>
                      </a:r>
                      <a:r>
                        <a:rPr lang="en-US" altLang="ko-KR" sz="1600" b="1" dirty="0" smtClean="0"/>
                        <a:t>* </a:t>
                      </a:r>
                      <a:r>
                        <a:rPr lang="ko-KR" altLang="en-US" sz="1600" b="1" dirty="0" smtClean="0"/>
                        <a:t>적 기본 이동속도 가중치</a:t>
                      </a:r>
                      <a:r>
                        <a:rPr lang="en-US" altLang="ko-KR" sz="1600" b="1" dirty="0" smtClean="0"/>
                        <a:t>) 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5]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sp>
        <p:nvSpPr>
          <p:cNvPr id="16" name="제목 1"/>
          <p:cNvSpPr txBox="1">
            <a:spLocks/>
          </p:cNvSpPr>
          <p:nvPr/>
        </p:nvSpPr>
        <p:spPr>
          <a:xfrm>
            <a:off x="1677356" y="395941"/>
            <a:ext cx="390952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471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드래곤은 일정한 주기로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랜덤한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방향을 향해 공격을 가함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스테이지가 증가함에 따라서 공격 주기가 증가함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스테이지를 돌파할 때마다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추가 보정 값이 존재함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드래곤의 공격 주기는 최대 공격 주기가 존재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이는 차후 개발 과정에서 맞춰나갈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드래곤의 공격 주기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39279"/>
              </p:ext>
            </p:extLst>
          </p:nvPr>
        </p:nvGraphicFramePr>
        <p:xfrm>
          <a:off x="562087" y="3223005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드래곤 공격 주기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/>
                        <a:t>Time.deltatime</a:t>
                      </a:r>
                      <a:r>
                        <a:rPr lang="en-US" altLang="ko-KR" sz="1600" b="1" dirty="0" smtClean="0"/>
                        <a:t> &gt; 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기본 </a:t>
                      </a:r>
                      <a:r>
                        <a:rPr lang="ko-KR" altLang="en-US" sz="1600" b="1" dirty="0" smtClean="0"/>
                        <a:t>공격 </a:t>
                      </a:r>
                      <a:r>
                        <a:rPr lang="ko-KR" altLang="en-US" sz="1600" b="1" dirty="0" smtClean="0"/>
                        <a:t>주기</a:t>
                      </a:r>
                      <a:r>
                        <a:rPr lang="en-US" altLang="ko-KR" sz="1600" b="1" baseline="0" dirty="0" smtClean="0"/>
                        <a:t> – </a:t>
                      </a:r>
                      <a:r>
                        <a:rPr lang="ko-KR" altLang="en-US" sz="1600" b="1" baseline="0" dirty="0" smtClean="0"/>
                        <a:t>공격 </a:t>
                      </a:r>
                      <a:r>
                        <a:rPr lang="ko-KR" altLang="en-US" sz="1600" b="1" baseline="0" dirty="0" smtClean="0"/>
                        <a:t>주기 보정 </a:t>
                      </a:r>
                      <a:r>
                        <a:rPr lang="ko-KR" altLang="en-US" sz="1600" b="1" baseline="0" dirty="0" smtClean="0"/>
                        <a:t>값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46175"/>
              </p:ext>
            </p:extLst>
          </p:nvPr>
        </p:nvGraphicFramePr>
        <p:xfrm>
          <a:off x="562087" y="5066492"/>
          <a:ext cx="1118443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드래곤 공격 주기 보정 값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공격 주기 보정 값 </a:t>
                      </a:r>
                      <a:r>
                        <a:rPr lang="en-US" altLang="ko-KR" sz="1600" b="1" dirty="0" smtClean="0"/>
                        <a:t>Default)+ </a:t>
                      </a:r>
                      <a:r>
                        <a:rPr lang="en-US" altLang="ko-KR" sz="1600" b="1" dirty="0" smtClean="0"/>
                        <a:t>((</a:t>
                      </a:r>
                      <a:r>
                        <a:rPr lang="ko-KR" altLang="en-US" sz="1600" b="1" dirty="0" smtClean="0"/>
                        <a:t>스테이지 값 </a:t>
                      </a:r>
                      <a:r>
                        <a:rPr lang="en-US" altLang="ko-KR" sz="1600" b="1" dirty="0" smtClean="0"/>
                        <a:t>– 1) / 10) * </a:t>
                      </a:r>
                      <a:r>
                        <a:rPr lang="ko-KR" altLang="en-US" sz="1600" b="1" dirty="0" smtClean="0"/>
                        <a:t>공격 주기 보정 값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027931"/>
              </p:ext>
            </p:extLst>
          </p:nvPr>
        </p:nvGraphicFramePr>
        <p:xfrm>
          <a:off x="562086" y="4156993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드래곤</a:t>
                      </a:r>
                      <a:r>
                        <a:rPr lang="en-US" altLang="ko-KR" sz="1800" b="1" baseline="0" dirty="0" smtClean="0"/>
                        <a:t> </a:t>
                      </a:r>
                      <a:r>
                        <a:rPr lang="ko-KR" altLang="en-US" sz="1800" b="1" baseline="0" dirty="0" smtClean="0"/>
                        <a:t>기본</a:t>
                      </a:r>
                      <a:r>
                        <a:rPr lang="ko-KR" altLang="en-US" sz="1800" b="1" dirty="0" smtClean="0"/>
                        <a:t> 공격 주기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기본 공격 주기 </a:t>
                      </a:r>
                      <a:r>
                        <a:rPr lang="en-US" altLang="ko-KR" sz="1600" b="1" dirty="0" smtClean="0"/>
                        <a:t>Default) – ((</a:t>
                      </a:r>
                      <a:r>
                        <a:rPr lang="ko-KR" altLang="en-US" sz="1600" b="1" dirty="0" smtClean="0"/>
                        <a:t>스테이지 값 </a:t>
                      </a:r>
                      <a:r>
                        <a:rPr lang="en-US" altLang="ko-KR" sz="1600" b="1" dirty="0" smtClean="0"/>
                        <a:t>– 1) * </a:t>
                      </a:r>
                      <a:r>
                        <a:rPr lang="ko-KR" altLang="en-US" sz="1600" b="1" dirty="0" smtClean="0"/>
                        <a:t>기본 공격 주기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5]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sp>
        <p:nvSpPr>
          <p:cNvPr id="16" name="제목 1"/>
          <p:cNvSpPr txBox="1">
            <a:spLocks/>
          </p:cNvSpPr>
          <p:nvPr/>
        </p:nvSpPr>
        <p:spPr>
          <a:xfrm>
            <a:off x="1677356" y="395941"/>
            <a:ext cx="390952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9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039160"/>
            <a:ext cx="5105399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Concept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5146745"/>
            <a:ext cx="5105399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6493" y="590449"/>
            <a:ext cx="3732415" cy="323408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23700"/>
              </p:ext>
            </p:extLst>
          </p:nvPr>
        </p:nvGraphicFramePr>
        <p:xfrm>
          <a:off x="5952066" y="2661195"/>
          <a:ext cx="6172200" cy="1112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2022</a:t>
                      </a:r>
                      <a:r>
                        <a:rPr lang="en-US" altLang="ko-KR" sz="1800" b="1" baseline="0" dirty="0" smtClean="0"/>
                        <a:t> – 06 – 19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최초 작성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/>
                        <a:t>2022</a:t>
                      </a:r>
                      <a:r>
                        <a:rPr lang="en-US" altLang="ko-KR" sz="1800" b="1" baseline="0" dirty="0" smtClean="0"/>
                        <a:t> – 06 – 20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차 수정 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함수 추가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9771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234363"/>
              </p:ext>
            </p:extLst>
          </p:nvPr>
        </p:nvGraphicFramePr>
        <p:xfrm>
          <a:off x="5952065" y="2183042"/>
          <a:ext cx="6172201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72201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History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952065" y="140900"/>
          <a:ext cx="6172202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86101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  <a:gridCol w="3086101">
                  <a:extLst>
                    <a:ext uri="{9D8B030D-6E8A-4147-A177-3AD203B41FA5}">
                      <a16:colId xmlns:a16="http://schemas.microsoft.com/office/drawing/2014/main" val="1308326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 지훈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952065" y="684776"/>
          <a:ext cx="6172200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분류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컨셉 기획서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작성일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2022 – 06 – 19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5952065" y="5828043"/>
            <a:ext cx="6172200" cy="98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말 그대로 컨셉 기획서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세부적인 내용은 대부분 생략되어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있음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내용은 언제든지 변경이 가능함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471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드래곤은 스테이지 증가에 따라 지속적으로 증가함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스테이지가 증가함에 따라서 드래곤의 체력이 증가함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스테이지를 돌파할 때마다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추가 보정 값이 존재함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드래곤의 체력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10594"/>
              </p:ext>
            </p:extLst>
          </p:nvPr>
        </p:nvGraphicFramePr>
        <p:xfrm>
          <a:off x="562087" y="3223005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드래곤 체력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 체력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+ </a:t>
                      </a:r>
                      <a:r>
                        <a:rPr lang="ko-KR" altLang="en-US" sz="1600" b="1" baseline="0" dirty="0" smtClean="0"/>
                        <a:t>체력 </a:t>
                      </a:r>
                      <a:r>
                        <a:rPr lang="ko-KR" altLang="en-US" sz="1600" b="1" baseline="0" dirty="0" smtClean="0"/>
                        <a:t>보정 </a:t>
                      </a:r>
                      <a:r>
                        <a:rPr lang="ko-KR" altLang="en-US" sz="1600" b="1" baseline="0" dirty="0" smtClean="0"/>
                        <a:t>값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43393"/>
              </p:ext>
            </p:extLst>
          </p:nvPr>
        </p:nvGraphicFramePr>
        <p:xfrm>
          <a:off x="562087" y="5066492"/>
          <a:ext cx="1118443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드래곤 체력 보정 값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체력 보정 값 </a:t>
                      </a:r>
                      <a:r>
                        <a:rPr lang="en-US" altLang="ko-KR" sz="1600" b="1" dirty="0" smtClean="0"/>
                        <a:t>Default) + </a:t>
                      </a:r>
                      <a:r>
                        <a:rPr lang="en-US" altLang="ko-KR" sz="1600" b="1" dirty="0" smtClean="0"/>
                        <a:t>((</a:t>
                      </a:r>
                      <a:r>
                        <a:rPr lang="ko-KR" altLang="en-US" sz="1600" b="1" dirty="0" smtClean="0"/>
                        <a:t>스테이지 </a:t>
                      </a:r>
                      <a:r>
                        <a:rPr lang="ko-KR" altLang="en-US" sz="1600" b="1" dirty="0" smtClean="0"/>
                        <a:t>값 </a:t>
                      </a:r>
                      <a:r>
                        <a:rPr lang="en-US" altLang="ko-KR" sz="1600" b="1" dirty="0" smtClean="0"/>
                        <a:t>– 1) / 10) * </a:t>
                      </a:r>
                      <a:r>
                        <a:rPr lang="ko-KR" altLang="en-US" sz="1600" b="1" dirty="0" smtClean="0"/>
                        <a:t>체력 보정 값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622380"/>
              </p:ext>
            </p:extLst>
          </p:nvPr>
        </p:nvGraphicFramePr>
        <p:xfrm>
          <a:off x="562086" y="4156993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드래곤</a:t>
                      </a:r>
                      <a:r>
                        <a:rPr lang="en-US" altLang="ko-KR" sz="1800" b="1" baseline="0" dirty="0" smtClean="0"/>
                        <a:t> </a:t>
                      </a:r>
                      <a:r>
                        <a:rPr lang="ko-KR" altLang="en-US" sz="1800" b="1" baseline="0" dirty="0" smtClean="0"/>
                        <a:t>기본</a:t>
                      </a:r>
                      <a:r>
                        <a:rPr lang="ko-KR" altLang="en-US" sz="1800" b="1" dirty="0" smtClean="0"/>
                        <a:t> 체력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기본 체력 </a:t>
                      </a:r>
                      <a:r>
                        <a:rPr lang="en-US" altLang="ko-KR" sz="1600" b="1" dirty="0" smtClean="0"/>
                        <a:t>Default) + ((</a:t>
                      </a:r>
                      <a:r>
                        <a:rPr lang="ko-KR" altLang="en-US" sz="1600" b="1" dirty="0" smtClean="0"/>
                        <a:t>스테이지 값 </a:t>
                      </a:r>
                      <a:r>
                        <a:rPr lang="en-US" altLang="ko-KR" sz="1600" b="1" dirty="0" smtClean="0"/>
                        <a:t>– 1) * </a:t>
                      </a:r>
                      <a:r>
                        <a:rPr lang="ko-KR" altLang="en-US" sz="1600" b="1" dirty="0" smtClean="0"/>
                        <a:t>기본 체력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100]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6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189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>
                <a:solidFill>
                  <a:schemeClr val="bg1"/>
                </a:solidFill>
              </a:rPr>
              <a:t>공격력은 한계치가 없으며 지속적으로 올라감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>
                <a:solidFill>
                  <a:schemeClr val="bg1"/>
                </a:solidFill>
              </a:rPr>
              <a:t>공격력은 </a:t>
            </a:r>
            <a:r>
              <a:rPr lang="en-US" altLang="ko-KR" sz="1400" b="1" dirty="0">
                <a:solidFill>
                  <a:schemeClr val="bg1"/>
                </a:solidFill>
              </a:rPr>
              <a:t>10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스테이지를 돌파할 때마다 </a:t>
            </a:r>
            <a:r>
              <a:rPr lang="ko-KR" altLang="en-US" sz="1400" b="1" dirty="0">
                <a:solidFill>
                  <a:schemeClr val="bg1"/>
                </a:solidFill>
              </a:rPr>
              <a:t>추가 가중치가 붙게 하여 점점 난이도가 높아지게 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예정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1034936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드래곤의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1710"/>
              </p:ext>
            </p:extLst>
          </p:nvPr>
        </p:nvGraphicFramePr>
        <p:xfrm>
          <a:off x="562087" y="3792622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드래곤 기본 </a:t>
                      </a:r>
                      <a:r>
                        <a:rPr lang="ko-KR" altLang="en-US" sz="1800" b="1" dirty="0" smtClean="0"/>
                        <a:t>공격력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기본 공격 값 </a:t>
                      </a:r>
                      <a:r>
                        <a:rPr lang="en-US" altLang="ko-KR" sz="1600" b="1" dirty="0" smtClean="0"/>
                        <a:t>Default)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+ (</a:t>
                      </a:r>
                      <a:r>
                        <a:rPr lang="ko-KR" altLang="en-US" sz="1600" b="1" dirty="0" smtClean="0"/>
                        <a:t>스테이지 값 </a:t>
                      </a:r>
                      <a:r>
                        <a:rPr lang="en-US" altLang="ko-KR" sz="1600" b="1" dirty="0" smtClean="0"/>
                        <a:t>– 1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X </a:t>
                      </a:r>
                      <a:r>
                        <a:rPr lang="ko-KR" altLang="en-US" sz="1600" b="1" dirty="0" smtClean="0"/>
                        <a:t>기본 공격력 가중치</a:t>
                      </a:r>
                      <a:r>
                        <a:rPr lang="en-US" altLang="ko-KR" sz="1600" b="1" dirty="0" smtClean="0"/>
                        <a:t>) 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</a:t>
                      </a:r>
                      <a:r>
                        <a:rPr lang="en-US" altLang="ko-KR" sz="1600" b="1" baseline="0" dirty="0" smtClean="0"/>
                        <a:t>20</a:t>
                      </a:r>
                      <a:r>
                        <a:rPr lang="en-US" altLang="ko-KR" sz="1600" b="1" baseline="0" dirty="0" smtClean="0"/>
                        <a:t>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27408"/>
              </p:ext>
            </p:extLst>
          </p:nvPr>
        </p:nvGraphicFramePr>
        <p:xfrm>
          <a:off x="562087" y="2865556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/>
                        <a:t>드래곤 </a:t>
                      </a:r>
                      <a:r>
                        <a:rPr lang="ko-KR" altLang="en-US" sz="1800" b="1" dirty="0" smtClean="0"/>
                        <a:t>공격력</a:t>
                      </a:r>
                      <a:endParaRPr lang="ko-KR" altLang="en-US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 공격 값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공격력 보정 값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94238"/>
              </p:ext>
            </p:extLst>
          </p:nvPr>
        </p:nvGraphicFramePr>
        <p:xfrm>
          <a:off x="562087" y="4709043"/>
          <a:ext cx="1118443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드래곤 공격력 보정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값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공격력 보정 값 </a:t>
                      </a:r>
                      <a:r>
                        <a:rPr lang="en-US" altLang="ko-KR" sz="1600" b="1" dirty="0" smtClean="0"/>
                        <a:t>Default)+ </a:t>
                      </a:r>
                      <a:r>
                        <a:rPr lang="en-US" altLang="ko-KR" sz="1600" b="1" dirty="0" smtClean="0"/>
                        <a:t>((</a:t>
                      </a:r>
                      <a:r>
                        <a:rPr lang="ko-KR" altLang="en-US" sz="1600" b="1" dirty="0" smtClean="0"/>
                        <a:t>스테이지 </a:t>
                      </a:r>
                      <a:r>
                        <a:rPr lang="ko-KR" altLang="en-US" sz="1600" b="1" dirty="0" smtClean="0"/>
                        <a:t>값 </a:t>
                      </a:r>
                      <a:r>
                        <a:rPr lang="en-US" altLang="ko-KR" sz="1600" b="1" dirty="0" smtClean="0"/>
                        <a:t>– 1) / 10) * </a:t>
                      </a:r>
                      <a:r>
                        <a:rPr lang="ko-KR" altLang="en-US" sz="1600" b="1" dirty="0" smtClean="0"/>
                        <a:t>보정 값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1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189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>
                <a:solidFill>
                  <a:schemeClr val="bg1"/>
                </a:solidFill>
              </a:rPr>
              <a:t>공격력은 한계치가 없으며 지속적으로 올라감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>
                <a:solidFill>
                  <a:schemeClr val="bg1"/>
                </a:solidFill>
              </a:rPr>
              <a:t>공격력은 </a:t>
            </a:r>
            <a:r>
              <a:rPr lang="en-US" altLang="ko-KR" sz="1400" b="1" dirty="0">
                <a:solidFill>
                  <a:schemeClr val="bg1"/>
                </a:solidFill>
              </a:rPr>
              <a:t>10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스테이지를 돌파할 때마다 </a:t>
            </a:r>
            <a:r>
              <a:rPr lang="ko-KR" altLang="en-US" sz="1400" b="1" dirty="0">
                <a:solidFill>
                  <a:schemeClr val="bg1"/>
                </a:solidFill>
              </a:rPr>
              <a:t>추가 가중치가 붙게 하여 점점 난이도가 높아지게 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예정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1034936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장애물의 공격력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890600"/>
              </p:ext>
            </p:extLst>
          </p:nvPr>
        </p:nvGraphicFramePr>
        <p:xfrm>
          <a:off x="562087" y="3792622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장애물 </a:t>
                      </a:r>
                      <a:r>
                        <a:rPr lang="ko-KR" altLang="en-US" sz="1800" b="1" dirty="0" smtClean="0"/>
                        <a:t>기본 </a:t>
                      </a:r>
                      <a:r>
                        <a:rPr lang="ko-KR" altLang="en-US" sz="1800" b="1" dirty="0" smtClean="0"/>
                        <a:t>공격력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기본 공격 값 </a:t>
                      </a:r>
                      <a:r>
                        <a:rPr lang="en-US" altLang="ko-KR" sz="1600" b="1" dirty="0" smtClean="0"/>
                        <a:t>Default)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+ (</a:t>
                      </a:r>
                      <a:r>
                        <a:rPr lang="ko-KR" altLang="en-US" sz="1600" b="1" dirty="0" smtClean="0"/>
                        <a:t>스테이지 값 </a:t>
                      </a:r>
                      <a:r>
                        <a:rPr lang="en-US" altLang="ko-KR" sz="1600" b="1" dirty="0" smtClean="0"/>
                        <a:t>– 1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X </a:t>
                      </a:r>
                      <a:r>
                        <a:rPr lang="ko-KR" altLang="en-US" sz="1600" b="1" dirty="0" smtClean="0"/>
                        <a:t>기본 공격 가중치</a:t>
                      </a:r>
                      <a:r>
                        <a:rPr lang="en-US" altLang="ko-KR" sz="1600" b="1" dirty="0" smtClean="0"/>
                        <a:t>) 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10]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42650"/>
              </p:ext>
            </p:extLst>
          </p:nvPr>
        </p:nvGraphicFramePr>
        <p:xfrm>
          <a:off x="562087" y="2865556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/>
                        <a:t>장애물 공격력</a:t>
                      </a:r>
                      <a:endParaRPr lang="ko-KR" altLang="en-US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장애물 기본 </a:t>
                      </a:r>
                      <a:r>
                        <a:rPr lang="ko-KR" altLang="en-US" sz="1600" b="1" dirty="0" smtClean="0"/>
                        <a:t>공격 값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공격력 보정 값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79173"/>
              </p:ext>
            </p:extLst>
          </p:nvPr>
        </p:nvGraphicFramePr>
        <p:xfrm>
          <a:off x="562087" y="4709043"/>
          <a:ext cx="1118443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장애물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공격력 보정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값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공격력 보정 값 </a:t>
                      </a:r>
                      <a:r>
                        <a:rPr lang="en-US" altLang="ko-KR" sz="1600" b="1" dirty="0" smtClean="0"/>
                        <a:t>Default)+ </a:t>
                      </a:r>
                      <a:r>
                        <a:rPr lang="en-US" altLang="ko-KR" sz="1600" b="1" dirty="0" smtClean="0"/>
                        <a:t>((</a:t>
                      </a:r>
                      <a:r>
                        <a:rPr lang="ko-KR" altLang="en-US" sz="1600" b="1" dirty="0" smtClean="0"/>
                        <a:t>스테이지 값 </a:t>
                      </a:r>
                      <a:r>
                        <a:rPr lang="en-US" altLang="ko-KR" sz="1600" b="1" dirty="0" smtClean="0"/>
                        <a:t>– 1) / 10) * </a:t>
                      </a:r>
                      <a:r>
                        <a:rPr lang="ko-KR" altLang="en-US" sz="1600" b="1" dirty="0" smtClean="0"/>
                        <a:t>보정 값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7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471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공격의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데미지를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버티는 체력을 보유하고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플레이어의 체력은 플레이어의 레벨을 기반으로 상승함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플레이어의 체력은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레벨 단위로 추가 상승함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체력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748932"/>
              </p:ext>
            </p:extLst>
          </p:nvPr>
        </p:nvGraphicFramePr>
        <p:xfrm>
          <a:off x="562087" y="3203131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플레이어 체력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기본 체력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+ </a:t>
                      </a:r>
                      <a:r>
                        <a:rPr lang="ko-KR" altLang="en-US" sz="1600" b="1" baseline="0" dirty="0" smtClean="0"/>
                        <a:t>체력 </a:t>
                      </a:r>
                      <a:r>
                        <a:rPr lang="ko-KR" altLang="en-US" sz="1600" b="1" baseline="0" dirty="0" smtClean="0"/>
                        <a:t>보정 </a:t>
                      </a:r>
                      <a:r>
                        <a:rPr lang="ko-KR" altLang="en-US" sz="1600" b="1" baseline="0" dirty="0" smtClean="0"/>
                        <a:t>값</a:t>
                      </a:r>
                      <a:endParaRPr lang="ko-KR" altLang="en-US" sz="16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68694"/>
              </p:ext>
            </p:extLst>
          </p:nvPr>
        </p:nvGraphicFramePr>
        <p:xfrm>
          <a:off x="562087" y="5046618"/>
          <a:ext cx="1118443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플레이어 체력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보정 값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체력 </a:t>
                      </a:r>
                      <a:r>
                        <a:rPr lang="ko-KR" altLang="en-US" sz="1600" b="1" dirty="0" smtClean="0"/>
                        <a:t>보정 값 </a:t>
                      </a:r>
                      <a:r>
                        <a:rPr lang="en-US" altLang="ko-KR" sz="1600" b="1" dirty="0" smtClean="0"/>
                        <a:t>Default) + </a:t>
                      </a:r>
                      <a:r>
                        <a:rPr lang="en-US" altLang="ko-KR" sz="1600" b="1" dirty="0" smtClean="0"/>
                        <a:t>((</a:t>
                      </a:r>
                      <a:r>
                        <a:rPr lang="ko-KR" altLang="en-US" sz="1600" b="1" dirty="0" smtClean="0"/>
                        <a:t>레벨 값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/ 10) * </a:t>
                      </a:r>
                      <a:r>
                        <a:rPr lang="ko-KR" altLang="en-US" sz="1600" b="1" dirty="0" smtClean="0"/>
                        <a:t>체력 </a:t>
                      </a:r>
                      <a:r>
                        <a:rPr lang="ko-KR" altLang="en-US" sz="1600" b="1" dirty="0" smtClean="0"/>
                        <a:t>보정 값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684383"/>
              </p:ext>
            </p:extLst>
          </p:nvPr>
        </p:nvGraphicFramePr>
        <p:xfrm>
          <a:off x="562086" y="4137119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baseline="0" dirty="0" smtClean="0"/>
                        <a:t>플레이어</a:t>
                      </a:r>
                      <a:r>
                        <a:rPr lang="en-US" altLang="ko-KR" sz="1800" b="1" baseline="0" dirty="0" smtClean="0"/>
                        <a:t> </a:t>
                      </a:r>
                      <a:r>
                        <a:rPr lang="ko-KR" altLang="en-US" sz="1800" b="1" baseline="0" dirty="0" smtClean="0"/>
                        <a:t>기본</a:t>
                      </a:r>
                      <a:r>
                        <a:rPr lang="ko-KR" altLang="en-US" sz="1800" b="1" dirty="0" smtClean="0"/>
                        <a:t> </a:t>
                      </a:r>
                      <a:r>
                        <a:rPr lang="ko-KR" altLang="en-US" sz="1800" b="1" dirty="0" smtClean="0"/>
                        <a:t>체력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기본 </a:t>
                      </a:r>
                      <a:r>
                        <a:rPr lang="ko-KR" altLang="en-US" sz="1600" b="1" dirty="0" smtClean="0"/>
                        <a:t>체력 </a:t>
                      </a:r>
                      <a:r>
                        <a:rPr lang="en-US" altLang="ko-KR" sz="1600" b="1" dirty="0" smtClean="0"/>
                        <a:t>Default) + </a:t>
                      </a:r>
                      <a:r>
                        <a:rPr lang="en-US" altLang="ko-KR" sz="1600" b="1" dirty="0" smtClean="0"/>
                        <a:t>((</a:t>
                      </a:r>
                      <a:r>
                        <a:rPr lang="ko-KR" altLang="en-US" sz="1600" b="1" dirty="0" smtClean="0"/>
                        <a:t>레벨 </a:t>
                      </a:r>
                      <a:r>
                        <a:rPr lang="ko-KR" altLang="en-US" sz="1600" b="1" dirty="0" smtClean="0"/>
                        <a:t>값 </a:t>
                      </a:r>
                      <a:r>
                        <a:rPr lang="en-US" altLang="ko-KR" sz="1600" b="1" dirty="0" smtClean="0"/>
                        <a:t>– 1) * </a:t>
                      </a:r>
                      <a:r>
                        <a:rPr lang="ko-KR" altLang="en-US" sz="1600" b="1" dirty="0" smtClean="0"/>
                        <a:t>기본 체력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</a:t>
                      </a:r>
                      <a:r>
                        <a:rPr lang="en-US" altLang="ko-KR" sz="1600" b="1" baseline="0" dirty="0" smtClean="0"/>
                        <a:t>30]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93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189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 스킬의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데미지는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캐릭터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레벨업으로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증가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레벨 단위로 추가 증가함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외에는 업그레이드 기능으로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보정치를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추가할 예정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1034936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스킬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3853"/>
              </p:ext>
            </p:extLst>
          </p:nvPr>
        </p:nvGraphicFramePr>
        <p:xfrm>
          <a:off x="562087" y="3156503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/>
                        <a:t>플레이어 스킬 </a:t>
                      </a:r>
                      <a:r>
                        <a:rPr lang="ko-KR" altLang="en-US" sz="1800" b="1" dirty="0" err="1" smtClean="0"/>
                        <a:t>데미지</a:t>
                      </a:r>
                      <a:endParaRPr lang="ko-KR" altLang="en-US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기본 스킬 </a:t>
                      </a:r>
                      <a:r>
                        <a:rPr lang="ko-KR" altLang="en-US" sz="1600" b="1" dirty="0" err="1" smtClean="0"/>
                        <a:t>데미지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스킬 </a:t>
                      </a:r>
                      <a:r>
                        <a:rPr lang="ko-KR" altLang="en-US" sz="1600" b="1" dirty="0" err="1" smtClean="0"/>
                        <a:t>데미지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smtClean="0"/>
                        <a:t>보정 </a:t>
                      </a:r>
                      <a:r>
                        <a:rPr lang="ko-KR" altLang="en-US" sz="1600" b="1" dirty="0" smtClean="0"/>
                        <a:t>값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*</a:t>
                      </a:r>
                      <a:r>
                        <a:rPr lang="en-US" altLang="ko-KR" sz="1600" b="1" baseline="0" dirty="0" smtClean="0"/>
                        <a:t> (1.0 + (</a:t>
                      </a:r>
                      <a:r>
                        <a:rPr lang="ko-KR" altLang="en-US" sz="1600" b="1" baseline="0" dirty="0" smtClean="0"/>
                        <a:t>업그레이드 수치</a:t>
                      </a:r>
                      <a:r>
                        <a:rPr lang="en-US" altLang="ko-KR" sz="1600" b="1" baseline="0" dirty="0" smtClean="0"/>
                        <a:t>)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* 0.1</a:t>
                      </a:r>
                      <a:r>
                        <a:rPr lang="en-US" altLang="ko-KR" sz="1600" b="1" baseline="0" dirty="0" smtClean="0"/>
                        <a:t>))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280755"/>
              </p:ext>
            </p:extLst>
          </p:nvPr>
        </p:nvGraphicFramePr>
        <p:xfrm>
          <a:off x="562085" y="5046362"/>
          <a:ext cx="1118443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플레이어 스킬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</a:rPr>
                        <a:t>데미지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보정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스킬 </a:t>
                      </a:r>
                      <a:r>
                        <a:rPr lang="ko-KR" altLang="en-US" sz="1600" b="1" dirty="0" err="1" smtClean="0"/>
                        <a:t>데미지</a:t>
                      </a:r>
                      <a:r>
                        <a:rPr lang="ko-KR" altLang="en-US" sz="1600" b="1" dirty="0" smtClean="0"/>
                        <a:t> 보정 값 </a:t>
                      </a:r>
                      <a:r>
                        <a:rPr lang="en-US" altLang="ko-KR" sz="1600" b="1" dirty="0" smtClean="0"/>
                        <a:t>Default</a:t>
                      </a:r>
                      <a:r>
                        <a:rPr lang="en-US" altLang="ko-KR" sz="1600" b="1" dirty="0" smtClean="0"/>
                        <a:t>) + ((</a:t>
                      </a:r>
                      <a:r>
                        <a:rPr lang="ko-KR" altLang="en-US" sz="1600" b="1" dirty="0" smtClean="0"/>
                        <a:t>레벨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/ 10) * </a:t>
                      </a:r>
                      <a:r>
                        <a:rPr lang="ko-KR" altLang="en-US" sz="1600" b="1" dirty="0" smtClean="0"/>
                        <a:t>보정 값 가중치</a:t>
                      </a:r>
                      <a:r>
                        <a:rPr lang="en-US" altLang="ko-KR" sz="1600" b="1" dirty="0" smtClean="0"/>
                        <a:t>)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23569"/>
              </p:ext>
            </p:extLst>
          </p:nvPr>
        </p:nvGraphicFramePr>
        <p:xfrm>
          <a:off x="562086" y="4101721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기본 플레이어 스킬 </a:t>
                      </a:r>
                      <a:r>
                        <a:rPr lang="ko-KR" altLang="en-US" sz="1800" b="1" dirty="0" err="1" smtClean="0"/>
                        <a:t>데미지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스킬 </a:t>
                      </a:r>
                      <a:r>
                        <a:rPr lang="ko-KR" altLang="en-US" sz="1600" b="1" dirty="0" err="1" smtClean="0"/>
                        <a:t>데미지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Default</a:t>
                      </a:r>
                      <a:r>
                        <a:rPr lang="en-US" altLang="ko-KR" sz="1600" b="1" dirty="0" smtClean="0"/>
                        <a:t>)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레벨 </a:t>
                      </a:r>
                      <a:r>
                        <a:rPr lang="en-US" altLang="ko-KR" sz="1600" b="1" dirty="0" smtClean="0"/>
                        <a:t>– 1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X </a:t>
                      </a:r>
                      <a:r>
                        <a:rPr lang="ko-KR" altLang="en-US" sz="1600" b="1" dirty="0" smtClean="0"/>
                        <a:t>기본 스킬 </a:t>
                      </a:r>
                      <a:r>
                        <a:rPr lang="ko-KR" altLang="en-US" sz="1600" b="1" dirty="0" err="1" smtClean="0"/>
                        <a:t>데미지</a:t>
                      </a:r>
                      <a:r>
                        <a:rPr lang="ko-KR" altLang="en-US" sz="1600" b="1" dirty="0" smtClean="0"/>
                        <a:t> 가중</a:t>
                      </a:r>
                      <a:r>
                        <a:rPr lang="ko-KR" altLang="en-US" sz="1600" b="1" dirty="0" smtClean="0"/>
                        <a:t>치</a:t>
                      </a:r>
                      <a:r>
                        <a:rPr lang="en-US" altLang="ko-KR" sz="1600" b="1" dirty="0" smtClean="0"/>
                        <a:t>) 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</a:t>
                      </a:r>
                      <a:r>
                        <a:rPr lang="en-US" altLang="ko-KR" sz="1600" b="1" baseline="0" dirty="0" smtClean="0"/>
                        <a:t>25]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6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430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스테이지를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클리어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할때마다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경험치를 획득함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경험치는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스테이지 단위를 돌파할 때마다 추가 경험치를 획득함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경험치는 사망 이후 누적 값을 획득하게 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추후 조정 필요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1034936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경험치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획득량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육성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98191"/>
              </p:ext>
            </p:extLst>
          </p:nvPr>
        </p:nvGraphicFramePr>
        <p:xfrm>
          <a:off x="562087" y="4070914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기본 플레이어 경험치 </a:t>
                      </a:r>
                      <a:r>
                        <a:rPr lang="ko-KR" altLang="en-US" sz="1800" b="1" dirty="0" err="1" smtClean="0"/>
                        <a:t>획득량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이전 스테이지 경험치 </a:t>
                      </a:r>
                      <a:r>
                        <a:rPr lang="ko-KR" altLang="en-US" sz="1600" b="1" dirty="0" err="1" smtClean="0"/>
                        <a:t>획득량</a:t>
                      </a:r>
                      <a:r>
                        <a:rPr lang="en-US" altLang="ko-KR" sz="1600" b="1" dirty="0" smtClean="0"/>
                        <a:t>)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+ (</a:t>
                      </a:r>
                      <a:r>
                        <a:rPr lang="ko-KR" altLang="en-US" sz="1600" b="1" dirty="0" smtClean="0"/>
                        <a:t>스테이지 값</a:t>
                      </a:r>
                      <a:r>
                        <a:rPr lang="en-US" altLang="ko-KR" sz="1600" b="1" dirty="0" smtClean="0"/>
                        <a:t>) 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</a:t>
                      </a:r>
                      <a:r>
                        <a:rPr lang="en-US" altLang="ko-KR" sz="1600" b="1" baseline="0" dirty="0" smtClean="0"/>
                        <a:t>10]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33031"/>
              </p:ext>
            </p:extLst>
          </p:nvPr>
        </p:nvGraphicFramePr>
        <p:xfrm>
          <a:off x="562087" y="3143848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/>
                        <a:t>플레이어 경험치 </a:t>
                      </a:r>
                      <a:r>
                        <a:rPr lang="ko-KR" altLang="en-US" sz="1800" b="1" dirty="0" err="1" smtClean="0"/>
                        <a:t>획득량</a:t>
                      </a:r>
                      <a:endParaRPr lang="ko-KR" altLang="en-US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/>
                        <a:t>TotalExp</a:t>
                      </a:r>
                      <a:r>
                        <a:rPr lang="en-US" altLang="ko-KR" sz="1600" b="1" dirty="0" smtClean="0"/>
                        <a:t> += (</a:t>
                      </a:r>
                      <a:r>
                        <a:rPr lang="ko-KR" altLang="en-US" sz="1600" b="1" dirty="0" smtClean="0"/>
                        <a:t>기본 경험치 </a:t>
                      </a:r>
                      <a:r>
                        <a:rPr lang="ko-KR" altLang="en-US" sz="1600" b="1" dirty="0" err="1" smtClean="0"/>
                        <a:t>획득량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경험치 </a:t>
                      </a:r>
                      <a:r>
                        <a:rPr lang="ko-KR" altLang="en-US" sz="1600" b="1" dirty="0" err="1" smtClean="0"/>
                        <a:t>획득량</a:t>
                      </a:r>
                      <a:r>
                        <a:rPr lang="ko-KR" altLang="en-US" sz="1600" b="1" dirty="0" smtClean="0"/>
                        <a:t> 보정 값</a:t>
                      </a:r>
                      <a:r>
                        <a:rPr lang="en-US" altLang="ko-KR" sz="1600" b="1" dirty="0" smtClean="0"/>
                        <a:t>) [</a:t>
                      </a:r>
                      <a:r>
                        <a:rPr lang="en-US" altLang="ko-KR" sz="1600" b="1" dirty="0" err="1" smtClean="0"/>
                        <a:t>TotalExp</a:t>
                      </a:r>
                      <a:r>
                        <a:rPr lang="en-US" altLang="ko-KR" sz="1600" b="1" dirty="0" smtClean="0"/>
                        <a:t> : </a:t>
                      </a:r>
                      <a:r>
                        <a:rPr lang="ko-KR" altLang="en-US" sz="1600" b="1" dirty="0" smtClean="0"/>
                        <a:t>스테이지 </a:t>
                      </a:r>
                      <a:r>
                        <a:rPr lang="ko-KR" altLang="en-US" sz="1600" b="1" dirty="0" err="1" smtClean="0"/>
                        <a:t>클리어</a:t>
                      </a:r>
                      <a:r>
                        <a:rPr lang="ko-KR" altLang="en-US" sz="1600" b="1" dirty="0" smtClean="0"/>
                        <a:t> 시 마다 </a:t>
                      </a:r>
                      <a:r>
                        <a:rPr lang="ko-KR" altLang="en-US" sz="1600" b="1" dirty="0" err="1" smtClean="0"/>
                        <a:t>더해짐</a:t>
                      </a:r>
                      <a:r>
                        <a:rPr lang="en-US" altLang="ko-KR" sz="1600" b="1" dirty="0" smtClean="0"/>
                        <a:t>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167877"/>
              </p:ext>
            </p:extLst>
          </p:nvPr>
        </p:nvGraphicFramePr>
        <p:xfrm>
          <a:off x="562087" y="4987335"/>
          <a:ext cx="1118443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플레이어 경험치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</a:rPr>
                        <a:t>획득량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 보정 값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이전 스테이지 경험치 </a:t>
                      </a:r>
                      <a:r>
                        <a:rPr lang="ko-KR" altLang="en-US" sz="1600" b="1" dirty="0" err="1" smtClean="0"/>
                        <a:t>획득량</a:t>
                      </a:r>
                      <a:r>
                        <a:rPr lang="ko-KR" altLang="en-US" sz="1600" b="1" dirty="0" smtClean="0"/>
                        <a:t> 보정 값</a:t>
                      </a:r>
                      <a:r>
                        <a:rPr lang="en-US" altLang="ko-KR" sz="1600" b="1" dirty="0" smtClean="0"/>
                        <a:t>)+ ((</a:t>
                      </a:r>
                      <a:r>
                        <a:rPr lang="ko-KR" altLang="en-US" sz="1600" b="1" dirty="0" smtClean="0"/>
                        <a:t>스테이지 값 </a:t>
                      </a:r>
                      <a:r>
                        <a:rPr lang="en-US" altLang="ko-KR" sz="1600" b="1" dirty="0" smtClean="0"/>
                        <a:t>– 1) / 10</a:t>
                      </a:r>
                      <a:r>
                        <a:rPr lang="en-US" altLang="ko-KR" sz="1600" b="1" dirty="0" smtClean="0"/>
                        <a:t>)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5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430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레벨이 증가할 때마다 경험치 요구량이 증가함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경험치 요구량은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레벨을 달성할 때마다 추가 보정 값이 적용됨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추후 조정 필요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1034936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경험치 요구량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육성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23954"/>
              </p:ext>
            </p:extLst>
          </p:nvPr>
        </p:nvGraphicFramePr>
        <p:xfrm>
          <a:off x="562087" y="4070914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기본 플레이어 경험치 요구량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이전 스테이지 경험치 요구량</a:t>
                      </a:r>
                      <a:r>
                        <a:rPr lang="en-US" altLang="ko-KR" sz="1600" b="1" dirty="0" smtClean="0"/>
                        <a:t>)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레벨 값</a:t>
                      </a:r>
                      <a:r>
                        <a:rPr lang="en-US" altLang="ko-KR" sz="1600" b="1" dirty="0" smtClean="0"/>
                        <a:t>) 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</a:t>
                      </a:r>
                      <a:r>
                        <a:rPr lang="en-US" altLang="ko-KR" sz="1600" b="1" baseline="0" dirty="0" smtClean="0"/>
                        <a:t>25]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908035"/>
              </p:ext>
            </p:extLst>
          </p:nvPr>
        </p:nvGraphicFramePr>
        <p:xfrm>
          <a:off x="562087" y="3143848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/>
                        <a:t>플레이어 경험치 요구량</a:t>
                      </a:r>
                      <a:endParaRPr lang="ko-KR" altLang="en-US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기본 경험치 요구량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경험치 요구량 보정 값</a:t>
                      </a:r>
                      <a:r>
                        <a:rPr lang="en-US" altLang="ko-KR" sz="1600" b="1" dirty="0" smtClean="0"/>
                        <a:t>) [</a:t>
                      </a:r>
                      <a:r>
                        <a:rPr lang="en-US" altLang="ko-KR" sz="1600" b="1" dirty="0" err="1" smtClean="0"/>
                        <a:t>TotalExp</a:t>
                      </a:r>
                      <a:r>
                        <a:rPr lang="en-US" altLang="ko-KR" sz="1600" b="1" dirty="0" smtClean="0"/>
                        <a:t> : </a:t>
                      </a:r>
                      <a:r>
                        <a:rPr lang="ko-KR" altLang="en-US" sz="1600" b="1" dirty="0" smtClean="0"/>
                        <a:t>스테이지 </a:t>
                      </a:r>
                      <a:r>
                        <a:rPr lang="ko-KR" altLang="en-US" sz="1600" b="1" dirty="0" err="1" smtClean="0"/>
                        <a:t>클리어</a:t>
                      </a:r>
                      <a:r>
                        <a:rPr lang="ko-KR" altLang="en-US" sz="1600" b="1" dirty="0" smtClean="0"/>
                        <a:t> 시 마다 </a:t>
                      </a:r>
                      <a:r>
                        <a:rPr lang="ko-KR" altLang="en-US" sz="1600" b="1" dirty="0" err="1" smtClean="0"/>
                        <a:t>더해짐</a:t>
                      </a:r>
                      <a:r>
                        <a:rPr lang="en-US" altLang="ko-KR" sz="1600" b="1" dirty="0" smtClean="0"/>
                        <a:t>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00728"/>
              </p:ext>
            </p:extLst>
          </p:nvPr>
        </p:nvGraphicFramePr>
        <p:xfrm>
          <a:off x="562087" y="4987335"/>
          <a:ext cx="1118443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</a:rPr>
                        <a:t>플레이어 경험치 요구량 보정 값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이전 스테이지 경험치 요구량 보정 값</a:t>
                      </a:r>
                      <a:r>
                        <a:rPr lang="en-US" altLang="ko-KR" sz="1600" b="1" dirty="0" smtClean="0"/>
                        <a:t>)+ (</a:t>
                      </a:r>
                      <a:r>
                        <a:rPr lang="ko-KR" altLang="en-US" sz="1600" b="1" dirty="0" smtClean="0"/>
                        <a:t>레벨 값</a:t>
                      </a:r>
                      <a:r>
                        <a:rPr lang="en-US" altLang="ko-KR" sz="1600" b="1" dirty="0" smtClean="0"/>
                        <a:t> </a:t>
                      </a:r>
                      <a:r>
                        <a:rPr lang="en-US" altLang="ko-KR" sz="1600" b="1" dirty="0" smtClean="0"/>
                        <a:t>/ 10</a:t>
                      </a:r>
                      <a:r>
                        <a:rPr lang="en-US" altLang="ko-KR" sz="1600" b="1" dirty="0" smtClean="0"/>
                        <a:t>)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[Default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 0]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62660" y="2008323"/>
            <a:ext cx="11283863" cy="341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업그레이드는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24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시간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시간 내에 구현을 할 것인지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안할 것인지 판단할 필요가 있음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현재로서는 보류를 해놓은 상황이나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가능하다면 무조건 넣고 싶은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기능임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업그레이드로 넣을 수 있는 수치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ko-KR" sz="1600" b="1" u="sng" dirty="0" smtClean="0">
                <a:solidFill>
                  <a:schemeClr val="bg1"/>
                </a:solidFill>
              </a:rPr>
              <a:t>1.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패링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 공격력 업그레이드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ko-KR" sz="1600" b="1" u="sng" dirty="0" smtClean="0">
                <a:solidFill>
                  <a:schemeClr val="bg1"/>
                </a:solidFill>
              </a:rPr>
              <a:t>2.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플레이어 체력 업그레이드</a:t>
            </a:r>
            <a:endParaRPr lang="en-US" altLang="ko-KR" sz="1200" b="1" u="sng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2000" b="1" u="sng" dirty="0" smtClean="0">
                <a:solidFill>
                  <a:schemeClr val="bg1"/>
                </a:solidFill>
              </a:rPr>
              <a:t>업그레이드 기능을 추가할 시 재화 밸런스</a:t>
            </a:r>
            <a:r>
              <a:rPr lang="en-US" altLang="ko-KR" sz="2000" b="1" u="sng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u="sng" dirty="0" smtClean="0">
                <a:solidFill>
                  <a:schemeClr val="bg1"/>
                </a:solidFill>
              </a:rPr>
              <a:t>업그레이드에 따른 난이도 조정에 대한 논의가 필수</a:t>
            </a:r>
            <a:endParaRPr lang="en-US" altLang="ko-KR" sz="2000" b="1" u="sng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62660" y="1289108"/>
            <a:ext cx="1034936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업그레이드에 대해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909527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0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931902" y="3027599"/>
            <a:ext cx="905489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08770" y="2122578"/>
            <a:ext cx="3883230" cy="246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Lobby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chemeClr val="bg1"/>
                </a:solidFill>
              </a:rPr>
              <a:t>Ingame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Result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4" y="1141277"/>
            <a:ext cx="2663899" cy="473582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6081168"/>
            <a:ext cx="2279405" cy="440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예시 이미지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_01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17" y="1141277"/>
            <a:ext cx="2663899" cy="4735821"/>
          </a:xfrm>
          <a:prstGeom prst="rect">
            <a:avLst/>
          </a:prstGeom>
        </p:spPr>
      </p:pic>
      <p:sp>
        <p:nvSpPr>
          <p:cNvPr id="35" name="내용 개체 틀 2"/>
          <p:cNvSpPr txBox="1">
            <a:spLocks/>
          </p:cNvSpPr>
          <p:nvPr/>
        </p:nvSpPr>
        <p:spPr>
          <a:xfrm>
            <a:off x="4465763" y="6067419"/>
            <a:ext cx="2279405" cy="440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예시 이미지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_02</a:t>
            </a:r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7052578" y="1788733"/>
            <a:ext cx="5139422" cy="408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마녀의 이미지와 게임 로고가 표출됨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altLang="ko-KR" sz="1400" b="1" dirty="0" smtClean="0">
                <a:solidFill>
                  <a:schemeClr val="bg1"/>
                </a:solidFill>
              </a:rPr>
              <a:t>01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번의 경우 버튼을 배치해 버튼을 클릭하면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해당 기능으로 이동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altLang="ko-KR" sz="1400" b="1" dirty="0" smtClean="0">
                <a:solidFill>
                  <a:schemeClr val="bg1"/>
                </a:solidFill>
              </a:rPr>
              <a:t>02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번의 경우 아무 버튼이나 클릭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바로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인게임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화면으로 이동함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디자인 시간이 부족할 여지가 높기에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로비 화면 구현은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상황 시 안할 수도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또한 글씨만 등장하는 로비 화면으로 대체할 수도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7115607" y="1141277"/>
            <a:ext cx="422883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화면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215035" y="1552693"/>
            <a:ext cx="2189628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6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5" y="1972498"/>
            <a:ext cx="25199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개요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게임 설명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아트 스타일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2293124" y="4126392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2645" y="4099801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042645" y="4583527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2042645" y="4690941"/>
            <a:ext cx="3136184" cy="195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맵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적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장애물 외 기타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6960675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10196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710196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내용 개체 틀 2"/>
          <p:cNvSpPr txBox="1">
            <a:spLocks/>
          </p:cNvSpPr>
          <p:nvPr/>
        </p:nvSpPr>
        <p:spPr>
          <a:xfrm>
            <a:off x="6710196" y="1969651"/>
            <a:ext cx="3136184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조작 관련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전투 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업그레이드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관련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800100" lvl="1" indent="-342900">
              <a:buAutoNum type="arabicPeriod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6" name="내용 개체 틀 2"/>
          <p:cNvSpPr txBox="1">
            <a:spLocks/>
          </p:cNvSpPr>
          <p:nvPr/>
        </p:nvSpPr>
        <p:spPr>
          <a:xfrm>
            <a:off x="6960675" y="4102989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UI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10196" y="4099801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710196" y="4583527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내용 개체 틀 2"/>
          <p:cNvSpPr txBox="1">
            <a:spLocks/>
          </p:cNvSpPr>
          <p:nvPr/>
        </p:nvSpPr>
        <p:spPr>
          <a:xfrm>
            <a:off x="6710196" y="4690941"/>
            <a:ext cx="3136184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Lobby</a:t>
            </a:r>
          </a:p>
          <a:p>
            <a:r>
              <a:rPr lang="en-US" altLang="ko-KR" sz="1800" b="1" dirty="0" err="1" smtClean="0">
                <a:solidFill>
                  <a:schemeClr val="bg1"/>
                </a:solidFill>
              </a:rPr>
              <a:t>Ingame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Result</a:t>
            </a:r>
          </a:p>
          <a:p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4" y="1141277"/>
            <a:ext cx="2663899" cy="4735821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141278"/>
            <a:ext cx="6846304" cy="4735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게임을 중지 시키는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일시 중지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스테이지의 정보가 표출됨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마치 앞으로 달려나가 것과 같은 효과 적용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보스의 체력을 표기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보스의 정보를 표출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67068" y="170942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6081168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7937" y="140484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7936" y="219639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935" y="298794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17935" y="3790974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7068" y="249707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67068" y="32847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67069" y="408384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3235697" y="1102357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95451" y="947250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1106378" y="984913"/>
            <a:ext cx="832953" cy="85443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10080" y="149055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920606" y="4856362"/>
            <a:ext cx="3123979" cy="1148886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40114" y="564221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1246033" y="1967844"/>
            <a:ext cx="2663898" cy="349135"/>
          </a:xfrm>
          <a:prstGeom prst="frame">
            <a:avLst>
              <a:gd name="adj1" fmla="val 24196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49825" y="1967844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1660769" y="1599249"/>
            <a:ext cx="1574928" cy="349135"/>
          </a:xfrm>
          <a:prstGeom prst="frame">
            <a:avLst>
              <a:gd name="adj1" fmla="val 24196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64561" y="1599249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17935" y="4571043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567069" y="486391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4" y="1141277"/>
            <a:ext cx="2663899" cy="473582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Result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4350940" y="1969983"/>
            <a:ext cx="6314289" cy="3907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화면에서 게임 오버 되었을 때 로드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결과 값과 최대 결과 값을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구현 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획득 재화 량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가장 아래에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재시작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버튼 존재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Result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화면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477948" y="6081168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84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176348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 요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94668" y="2304137"/>
            <a:ext cx="2519946" cy="2335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개요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게임 설명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아트 스타일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208245" y="186636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장르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208245" y="2754022"/>
            <a:ext cx="2137101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플랫폼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08244" y="3641678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카메라 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08244" y="4529333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참가 인원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57328" y="186636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러닝 액션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57328" y="2754022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PC, (Android)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57328" y="3641677"/>
            <a:ext cx="389711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종스크롤</a:t>
            </a:r>
            <a:r>
              <a:rPr lang="ko-KR" altLang="en-US" dirty="0" smtClean="0">
                <a:solidFill>
                  <a:schemeClr val="bg1"/>
                </a:solidFill>
              </a:rPr>
              <a:t> 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57328" y="4529333"/>
            <a:ext cx="3082468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싱글 플레이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5208244" y="5368672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화면 비율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7757328" y="5368672"/>
            <a:ext cx="358123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9 : 16 (720 X 1280)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208245" y="102702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게임 명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7757328" y="102702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미정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32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전통적인 러닝 액션 게임처럼 장애물을 피하며 스테이지를 이어나가야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각 스테이지마다 보스 몬스터가 등장하며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체력을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만들어야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주기로 플레이어에게 공격을 시도함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보스가 죽으면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스테이지로 넘어가며 스테이지 번호 증가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플레이어의 체력이 모두 소진되면 결과 화면이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로드됨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러닝 액션 게임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6014941" cy="199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직접적인 공격 수단이 없음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적의 공격을 보호막으로 튕겨내어 적을 공격하는게 유일한 수단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장애물 오브젝트는 파괴하거나 막을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공격과 방어를 동시에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3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141278"/>
            <a:ext cx="6846304" cy="4735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중 회피해야 하는 장애물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파괴 및 방어 불가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보스 몬스터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가하는 공격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일정 주기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장소에 떨어짐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적의 공격을 튕겨낼 때 사용하는 보호막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유지 시간 동안 적의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공격이 닿으면 공격을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튕겨냄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적이 있는 표시되는 위치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적의 현재 체력 또한 표기됨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67068" y="170942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7937" y="140484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7936" y="219639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935" y="298794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17934" y="4394630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7068" y="249707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67068" y="32847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67068" y="468750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2949203" y="4030711"/>
            <a:ext cx="1142120" cy="1148118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5907" y="468314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2116858" y="3396588"/>
            <a:ext cx="983789" cy="1009157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87688" y="399745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247686" y="1766563"/>
            <a:ext cx="2660594" cy="1565880"/>
          </a:xfrm>
          <a:prstGeom prst="frame">
            <a:avLst>
              <a:gd name="adj1" fmla="val 8684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2086495" y="4846319"/>
            <a:ext cx="1113905" cy="1088967"/>
          </a:xfrm>
          <a:prstGeom prst="donut">
            <a:avLst>
              <a:gd name="adj" fmla="val 7048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6390" y="548639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47685" y="2993593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아트 스타일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4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아직 미성숙한 느낌의 마녀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하지만 강해지기 위해 떠나는 모험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귀엽고 밝은 분위기가 드러나는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반대로 던전은 약간은 어두운 분위기를 풍김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강한 적을 상대할 것이라는 것을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수습 마법사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486418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</a:rPr>
              <a:t>귀엽고 심플한 이미지로 대다수의 유저의 호감을 이끌 수 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전반적으로 완전 밝은 분위기가 아닌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그래도 강대한 적을 상대한다는 느낌으로 적 디자인과 배경에서 어두운 분위기를 포함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약간 어둡지만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귀여운 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2D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62660" y="6188433"/>
            <a:ext cx="3595667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예시 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4002196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마녀 엘리의 견습 생활, 「숲속의 작은 마녀」 | 텀블벅 - 크리에이터를 위한 크라우드펀딩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1142625"/>
            <a:ext cx="2903995" cy="21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749339" y="3349406"/>
            <a:ext cx="3016498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</a:rPr>
              <a:t>예시 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숲 속의 작은 마녀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6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176348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 정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08770" y="1441634"/>
            <a:ext cx="3883230" cy="382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시놉시스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맵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플레이어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장애물 외 기타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3141</TotalTime>
  <Words>1975</Words>
  <Application>Microsoft Office PowerPoint</Application>
  <PresentationFormat>와이드스크린</PresentationFormat>
  <Paragraphs>368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Adobe 고딕 Std B</vt:lpstr>
      <vt:lpstr>맑은 고딕</vt:lpstr>
      <vt:lpstr>메이플스토리</vt:lpstr>
      <vt:lpstr>AcmeFont</vt:lpstr>
      <vt:lpstr>Arial</vt:lpstr>
      <vt:lpstr>Office 테마</vt:lpstr>
      <vt:lpstr>Concept Plan</vt:lpstr>
      <vt:lpstr>Concept Plan</vt:lpstr>
      <vt:lpstr>INDEX</vt:lpstr>
      <vt:lpstr>PowerPoint 프레젠테이션</vt:lpstr>
      <vt:lpstr>개요</vt:lpstr>
      <vt:lpstr>게임 설명</vt:lpstr>
      <vt:lpstr>게임 설명</vt:lpstr>
      <vt:lpstr>아트 스타일</vt:lpstr>
      <vt:lpstr>PowerPoint 프레젠테이션</vt:lpstr>
      <vt:lpstr>시놉시스</vt:lpstr>
      <vt:lpstr>맵</vt:lpstr>
      <vt:lpstr>플레이어</vt:lpstr>
      <vt:lpstr>적</vt:lpstr>
      <vt:lpstr>장애물 외 기타</vt:lpstr>
      <vt:lpstr>PowerPoint 프레젠테이션</vt:lpstr>
      <vt:lpstr>조작</vt:lpstr>
      <vt:lpstr>전투</vt:lpstr>
      <vt:lpstr>PowerPoint 프레젠테이션</vt:lpstr>
      <vt:lpstr>PowerPoint 프레젠테이션</vt:lpstr>
      <vt:lpstr>전투</vt:lpstr>
      <vt:lpstr>전투</vt:lpstr>
      <vt:lpstr>전투</vt:lpstr>
      <vt:lpstr>전투</vt:lpstr>
      <vt:lpstr>전투</vt:lpstr>
      <vt:lpstr>육성</vt:lpstr>
      <vt:lpstr>육성</vt:lpstr>
      <vt:lpstr>업그레이드</vt:lpstr>
      <vt:lpstr>PowerPoint 프레젠테이션</vt:lpstr>
      <vt:lpstr>Lobby</vt:lpstr>
      <vt:lpstr>Ingame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이지훈</dc:creator>
  <cp:lastModifiedBy>이지훈</cp:lastModifiedBy>
  <cp:revision>198</cp:revision>
  <dcterms:created xsi:type="dcterms:W3CDTF">2021-06-07T07:35:46Z</dcterms:created>
  <dcterms:modified xsi:type="dcterms:W3CDTF">2022-06-20T13:18:19Z</dcterms:modified>
</cp:coreProperties>
</file>